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1E3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20040" cy="514350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100584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800" kern="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 10 AI ENGINES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48640" y="1508760"/>
            <a:ext cx="8229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SWOT Analysis</a:t>
            </a:r>
            <a:endParaRPr lang="en-US" sz="4800" dirty="0"/>
          </a:p>
        </p:txBody>
      </p:sp>
      <p:sp>
        <p:nvSpPr>
          <p:cNvPr id="5" name="Text 3"/>
          <p:cNvSpPr/>
          <p:nvPr/>
        </p:nvSpPr>
        <p:spPr>
          <a:xfrm>
            <a:off x="548640" y="260604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A9A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Strengths · Weaknesses · Opportunities · Threats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548640" y="448056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A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March 2026  |  Data Defenders, LLC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5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68680"/>
          </a:xfrm>
          <a:prstGeom prst="rect">
            <a:avLst/>
          </a:prstGeom>
          <a:solidFill>
            <a:srgbClr val="0B1E3D"/>
          </a:solidFill>
          <a:ln w="12700">
            <a:solidFill>
              <a:srgbClr val="0B1E3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201168" cy="86868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20040" y="45720"/>
            <a:ext cx="6400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Qwen3 Max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320040" y="475488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Alibaba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5943600" y="274320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spc="400" kern="0" dirty="0">
                <a:solidFill>
                  <a:srgbClr val="8A9A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SWOT ANALYSIS · 2026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137160" y="960120"/>
            <a:ext cx="4343400" cy="1920240"/>
          </a:xfrm>
          <a:prstGeom prst="rect">
            <a:avLst/>
          </a:prstGeom>
          <a:solidFill>
            <a:srgbClr val="E8F5E9"/>
          </a:solidFill>
          <a:ln w="6350">
            <a:solidFill>
              <a:srgbClr val="DDDDDD"/>
            </a:solidFill>
            <a:prstDash val="solid"/>
          </a:ln>
          <a:effectLst>
            <a:outerShdw sx="100000" sy="100000" kx="0" ky="0" algn="bl" rotWithShape="0" blurRad="50800" dist="12700" dir="8100000">
              <a:srgbClr val="000000">
                <a:alpha val="6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137160" y="960120"/>
            <a:ext cx="64008" cy="1920240"/>
          </a:xfrm>
          <a:prstGeom prst="rect">
            <a:avLst/>
          </a:prstGeom>
          <a:solidFill>
            <a:srgbClr val="1B5E20"/>
          </a:solidFill>
          <a:ln w="12700">
            <a:solidFill>
              <a:srgbClr val="1B5E2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46888" y="1051560"/>
            <a:ext cx="4160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500" kern="0" dirty="0">
                <a:solidFill>
                  <a:srgbClr val="1B5E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STRENGTHS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246888" y="1344168"/>
            <a:ext cx="4142232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 open-weight model with 235B parameter MoE architecture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Strong multilingual capabilities, especially Asian languages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Aggressive pricing and broad open availability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Mixture-of-Experts architecture enables efficient scaling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4663440" y="960120"/>
            <a:ext cx="4343400" cy="1920240"/>
          </a:xfrm>
          <a:prstGeom prst="rect">
            <a:avLst/>
          </a:prstGeom>
          <a:solidFill>
            <a:srgbClr val="FFEBEE"/>
          </a:solidFill>
          <a:ln w="6350">
            <a:solidFill>
              <a:srgbClr val="DDDDDD"/>
            </a:solidFill>
            <a:prstDash val="solid"/>
          </a:ln>
          <a:effectLst>
            <a:outerShdw sx="100000" sy="100000" kx="0" ky="0" algn="bl" rotWithShape="0" blurRad="50800" dist="12700" dir="8100000">
              <a:srgbClr val="000000">
                <a:alpha val="6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663440" y="960120"/>
            <a:ext cx="64008" cy="1920240"/>
          </a:xfrm>
          <a:prstGeom prst="rect">
            <a:avLst/>
          </a:prstGeom>
          <a:solidFill>
            <a:srgbClr val="B71C1C"/>
          </a:solidFill>
          <a:ln w="12700">
            <a:solidFill>
              <a:srgbClr val="B71C1C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773168" y="1051560"/>
            <a:ext cx="4160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500" kern="0" dirty="0">
                <a:solidFill>
                  <a:srgbClr val="B7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WEAKNESSES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4773168" y="1344168"/>
            <a:ext cx="4142232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Geopolitical trust and compliance concerns for Western use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Less mature enterprise integrations in Western markets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Brand recognition low outside Asia and developer circles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137160" y="3017520"/>
            <a:ext cx="4343400" cy="1920240"/>
          </a:xfrm>
          <a:prstGeom prst="rect">
            <a:avLst/>
          </a:prstGeom>
          <a:solidFill>
            <a:srgbClr val="E3F2FD"/>
          </a:solidFill>
          <a:ln w="6350">
            <a:solidFill>
              <a:srgbClr val="DDDDDD"/>
            </a:solidFill>
            <a:prstDash val="solid"/>
          </a:ln>
          <a:effectLst>
            <a:outerShdw sx="100000" sy="100000" kx="0" ky="0" algn="bl" rotWithShape="0" blurRad="50800" dist="12700" dir="8100000">
              <a:srgbClr val="000000">
                <a:alpha val="6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137160" y="3017520"/>
            <a:ext cx="64008" cy="1920240"/>
          </a:xfrm>
          <a:prstGeom prst="rect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246888" y="3108960"/>
            <a:ext cx="4160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500" kern="0" dirty="0">
                <a:solidFill>
                  <a:srgbClr val="0D47A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OPPORTUNITIES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246888" y="3401568"/>
            <a:ext cx="4142232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Asia-Pacific enterprise adoption accelerating rapidly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Open-weight leadership for cost-sensitive deployments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Partnerships with global cloud providers expanding reach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4663440" y="3017520"/>
            <a:ext cx="4343400" cy="1920240"/>
          </a:xfrm>
          <a:prstGeom prst="rect">
            <a:avLst/>
          </a:prstGeom>
          <a:solidFill>
            <a:srgbClr val="FFF8E1"/>
          </a:solidFill>
          <a:ln w="6350">
            <a:solidFill>
              <a:srgbClr val="DDDDDD"/>
            </a:solidFill>
            <a:prstDash val="solid"/>
          </a:ln>
          <a:effectLst>
            <a:outerShdw sx="100000" sy="100000" kx="0" ky="0" algn="bl" rotWithShape="0" blurRad="50800" dist="12700" dir="8100000">
              <a:srgbClr val="000000">
                <a:alpha val="6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4663440" y="3017520"/>
            <a:ext cx="64008" cy="1920240"/>
          </a:xfrm>
          <a:prstGeom prst="rect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773168" y="3108960"/>
            <a:ext cx="4160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500" kern="0" dirty="0">
                <a:solidFill>
                  <a:srgbClr val="E651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THREATS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4773168" y="3401568"/>
            <a:ext cx="4142232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DeepSeek competing directly in Chinese AI space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Western regulatory barriers limit adoption in key markets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Kimi K2.5 beating Qwen on some long-context benchmarks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0" y="4956048"/>
            <a:ext cx="91440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Defenders, LLC  |  AI SWOT Analysis 2026</a:t>
            </a:r>
            <a:endParaRPr lang="en-US" sz="7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5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68680"/>
          </a:xfrm>
          <a:prstGeom prst="rect">
            <a:avLst/>
          </a:prstGeom>
          <a:solidFill>
            <a:srgbClr val="0B1E3D"/>
          </a:solidFill>
          <a:ln w="12700">
            <a:solidFill>
              <a:srgbClr val="0B1E3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201168" cy="86868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20040" y="45720"/>
            <a:ext cx="6400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Microsoft Copilot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320040" y="475488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Microsoft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5943600" y="274320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spc="400" kern="0" dirty="0">
                <a:solidFill>
                  <a:srgbClr val="8A9A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SWOT ANALYSIS · 2026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137160" y="960120"/>
            <a:ext cx="4343400" cy="1920240"/>
          </a:xfrm>
          <a:prstGeom prst="rect">
            <a:avLst/>
          </a:prstGeom>
          <a:solidFill>
            <a:srgbClr val="E8F5E9"/>
          </a:solidFill>
          <a:ln w="6350">
            <a:solidFill>
              <a:srgbClr val="DDDDDD"/>
            </a:solidFill>
            <a:prstDash val="solid"/>
          </a:ln>
          <a:effectLst>
            <a:outerShdw sx="100000" sy="100000" kx="0" ky="0" algn="bl" rotWithShape="0" blurRad="50800" dist="12700" dir="8100000">
              <a:srgbClr val="000000">
                <a:alpha val="6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137160" y="960120"/>
            <a:ext cx="64008" cy="1920240"/>
          </a:xfrm>
          <a:prstGeom prst="rect">
            <a:avLst/>
          </a:prstGeom>
          <a:solidFill>
            <a:srgbClr val="1B5E20"/>
          </a:solidFill>
          <a:ln w="12700">
            <a:solidFill>
              <a:srgbClr val="1B5E2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46888" y="1051560"/>
            <a:ext cx="4160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500" kern="0" dirty="0">
                <a:solidFill>
                  <a:srgbClr val="1B5E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STRENGTHS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246888" y="1344168"/>
            <a:ext cx="4142232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Deepest M365 integration: Word, Excel, PowerPoint, Teams, Outlook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Powered by GPT-5 family via OpenAI partnership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 million paid enterprise seats — proven at scale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Copilot Studio: low-code custom agent development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Shifting to autonomous agentic AI for multi-step workflows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4663440" y="960120"/>
            <a:ext cx="4343400" cy="1920240"/>
          </a:xfrm>
          <a:prstGeom prst="rect">
            <a:avLst/>
          </a:prstGeom>
          <a:solidFill>
            <a:srgbClr val="FFEBEE"/>
          </a:solidFill>
          <a:ln w="6350">
            <a:solidFill>
              <a:srgbClr val="DDDDDD"/>
            </a:solidFill>
            <a:prstDash val="solid"/>
          </a:ln>
          <a:effectLst>
            <a:outerShdw sx="100000" sy="100000" kx="0" ky="0" algn="bl" rotWithShape="0" blurRad="50800" dist="12700" dir="8100000">
              <a:srgbClr val="000000">
                <a:alpha val="6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663440" y="960120"/>
            <a:ext cx="64008" cy="1920240"/>
          </a:xfrm>
          <a:prstGeom prst="rect">
            <a:avLst/>
          </a:prstGeom>
          <a:solidFill>
            <a:srgbClr val="B71C1C"/>
          </a:solidFill>
          <a:ln w="12700">
            <a:solidFill>
              <a:srgbClr val="B71C1C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773168" y="1051560"/>
            <a:ext cx="4160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500" kern="0" dirty="0">
                <a:solidFill>
                  <a:srgbClr val="B7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WEAKNESSES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4773168" y="1344168"/>
            <a:ext cx="4142232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Adoption rate only 3.3% of total paid M365 seats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Perceived as repackaged OpenAI tech without differentiation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Weak standalone performance outside Microsoft ecosystem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 additional cost on top of existing M365 licenses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137160" y="3017520"/>
            <a:ext cx="4343400" cy="1920240"/>
          </a:xfrm>
          <a:prstGeom prst="rect">
            <a:avLst/>
          </a:prstGeom>
          <a:solidFill>
            <a:srgbClr val="E3F2FD"/>
          </a:solidFill>
          <a:ln w="6350">
            <a:solidFill>
              <a:srgbClr val="DDDDDD"/>
            </a:solidFill>
            <a:prstDash val="solid"/>
          </a:ln>
          <a:effectLst>
            <a:outerShdw sx="100000" sy="100000" kx="0" ky="0" algn="bl" rotWithShape="0" blurRad="50800" dist="12700" dir="8100000">
              <a:srgbClr val="000000">
                <a:alpha val="6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137160" y="3017520"/>
            <a:ext cx="64008" cy="1920240"/>
          </a:xfrm>
          <a:prstGeom prst="rect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246888" y="3108960"/>
            <a:ext cx="4160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500" kern="0" dirty="0">
                <a:solidFill>
                  <a:srgbClr val="0D47A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OPPORTUNITIES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246888" y="3401568"/>
            <a:ext cx="4142232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&amp; security features bundled into M365 from July 2026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Agentic AI shift enables autonomous business workflow execution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Massive enterprise base to convert with deeper integration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GitHub Copilot strong in the developer coding assistance market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4663440" y="3017520"/>
            <a:ext cx="4343400" cy="1920240"/>
          </a:xfrm>
          <a:prstGeom prst="rect">
            <a:avLst/>
          </a:prstGeom>
          <a:solidFill>
            <a:srgbClr val="FFF8E1"/>
          </a:solidFill>
          <a:ln w="6350">
            <a:solidFill>
              <a:srgbClr val="DDDDDD"/>
            </a:solidFill>
            <a:prstDash val="solid"/>
          </a:ln>
          <a:effectLst>
            <a:outerShdw sx="100000" sy="100000" kx="0" ky="0" algn="bl" rotWithShape="0" blurRad="50800" dist="12700" dir="8100000">
              <a:srgbClr val="000000">
                <a:alpha val="6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4663440" y="3017520"/>
            <a:ext cx="64008" cy="1920240"/>
          </a:xfrm>
          <a:prstGeom prst="rect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773168" y="3108960"/>
            <a:ext cx="4160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500" kern="0" dirty="0">
                <a:solidFill>
                  <a:srgbClr val="E651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THREATS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4773168" y="3401568"/>
            <a:ext cx="4142232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Gemini gaining ground in Google Workspace organizations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ChatGPT and Claude preferred even by Microsoft employees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CFO skepticism on ROI difficult to overcome at current pricing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Open-source alternatives eroding enterprise cost justification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0" y="4956048"/>
            <a:ext cx="91440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Defenders, LLC  |  AI SWOT Analysis 2026</a:t>
            </a:r>
            <a:endParaRPr lang="en-US" sz="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68680"/>
          </a:xfrm>
          <a:prstGeom prst="rect">
            <a:avLst/>
          </a:prstGeom>
          <a:solidFill>
            <a:srgbClr val="0B1E3D"/>
          </a:solidFill>
          <a:ln w="12700">
            <a:solidFill>
              <a:srgbClr val="0B1E3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201168" cy="86868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20040" y="45720"/>
            <a:ext cx="6400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Claude Opus 4.6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320040" y="475488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Anthropic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5943600" y="274320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spc="400" kern="0" dirty="0">
                <a:solidFill>
                  <a:srgbClr val="8A9A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SWOT ANALYSIS · 2026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137160" y="960120"/>
            <a:ext cx="4343400" cy="1920240"/>
          </a:xfrm>
          <a:prstGeom prst="rect">
            <a:avLst/>
          </a:prstGeom>
          <a:solidFill>
            <a:srgbClr val="E8F5E9"/>
          </a:solidFill>
          <a:ln w="6350">
            <a:solidFill>
              <a:srgbClr val="DDDDDD"/>
            </a:solidFill>
            <a:prstDash val="solid"/>
          </a:ln>
          <a:effectLst>
            <a:outerShdw sx="100000" sy="100000" kx="0" ky="0" algn="bl" rotWithShape="0" blurRad="50800" dist="12700" dir="8100000">
              <a:srgbClr val="000000">
                <a:alpha val="6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137160" y="960120"/>
            <a:ext cx="64008" cy="1920240"/>
          </a:xfrm>
          <a:prstGeom prst="rect">
            <a:avLst/>
          </a:prstGeom>
          <a:solidFill>
            <a:srgbClr val="1B5E20"/>
          </a:solidFill>
          <a:ln w="12700">
            <a:solidFill>
              <a:srgbClr val="1B5E2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46888" y="1051560"/>
            <a:ext cx="4160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500" kern="0" dirty="0">
                <a:solidFill>
                  <a:srgbClr val="1B5E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STRENGTHS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246888" y="1344168"/>
            <a:ext cx="4142232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 coding &amp; SWE-bench benchmark performance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Strong safety, alignment, and reliability profile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Excellent long-context and agentic task handling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Leads human-preference (Elo) leaderboards at 1,606 Elo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4663440" y="960120"/>
            <a:ext cx="4343400" cy="1920240"/>
          </a:xfrm>
          <a:prstGeom prst="rect">
            <a:avLst/>
          </a:prstGeom>
          <a:solidFill>
            <a:srgbClr val="FFEBEE"/>
          </a:solidFill>
          <a:ln w="6350">
            <a:solidFill>
              <a:srgbClr val="DDDDDD"/>
            </a:solidFill>
            <a:prstDash val="solid"/>
          </a:ln>
          <a:effectLst>
            <a:outerShdw sx="100000" sy="100000" kx="0" ky="0" algn="bl" rotWithShape="0" blurRad="50800" dist="12700" dir="8100000">
              <a:srgbClr val="000000">
                <a:alpha val="6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663440" y="960120"/>
            <a:ext cx="64008" cy="1920240"/>
          </a:xfrm>
          <a:prstGeom prst="rect">
            <a:avLst/>
          </a:prstGeom>
          <a:solidFill>
            <a:srgbClr val="B71C1C"/>
          </a:solidFill>
          <a:ln w="12700">
            <a:solidFill>
              <a:srgbClr val="B71C1C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773168" y="1051560"/>
            <a:ext cx="4160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500" kern="0" dirty="0">
                <a:solidFill>
                  <a:srgbClr val="B7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WEAKNESSES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4773168" y="1344168"/>
            <a:ext cx="4142232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Premium pricing limits broad adoption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Slower output speed vs smaller/cheaper models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More conservative on edge-case creative requests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137160" y="3017520"/>
            <a:ext cx="4343400" cy="1920240"/>
          </a:xfrm>
          <a:prstGeom prst="rect">
            <a:avLst/>
          </a:prstGeom>
          <a:solidFill>
            <a:srgbClr val="E3F2FD"/>
          </a:solidFill>
          <a:ln w="6350">
            <a:solidFill>
              <a:srgbClr val="DDDDDD"/>
            </a:solidFill>
            <a:prstDash val="solid"/>
          </a:ln>
          <a:effectLst>
            <a:outerShdw sx="100000" sy="100000" kx="0" ky="0" algn="bl" rotWithShape="0" blurRad="50800" dist="12700" dir="8100000">
              <a:srgbClr val="000000">
                <a:alpha val="6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137160" y="3017520"/>
            <a:ext cx="64008" cy="1920240"/>
          </a:xfrm>
          <a:prstGeom prst="rect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246888" y="3108960"/>
            <a:ext cx="4160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500" kern="0" dirty="0">
                <a:solidFill>
                  <a:srgbClr val="0D47A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OPPORTUNITIES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246888" y="3401568"/>
            <a:ext cx="4142232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Enterprise demand for safety-first AI growing rapidly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Growing Claude Code and agentic tooling adoption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Memory &amp; personalization features expanding reach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4663440" y="3017520"/>
            <a:ext cx="4343400" cy="1920240"/>
          </a:xfrm>
          <a:prstGeom prst="rect">
            <a:avLst/>
          </a:prstGeom>
          <a:solidFill>
            <a:srgbClr val="FFF8E1"/>
          </a:solidFill>
          <a:ln w="6350">
            <a:solidFill>
              <a:srgbClr val="DDDDDD"/>
            </a:solidFill>
            <a:prstDash val="solid"/>
          </a:ln>
          <a:effectLst>
            <a:outerShdw sx="100000" sy="100000" kx="0" ky="0" algn="bl" rotWithShape="0" blurRad="50800" dist="12700" dir="8100000">
              <a:srgbClr val="000000">
                <a:alpha val="6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4663440" y="3017520"/>
            <a:ext cx="64008" cy="1920240"/>
          </a:xfrm>
          <a:prstGeom prst="rect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773168" y="3108960"/>
            <a:ext cx="4160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500" kern="0" dirty="0">
                <a:solidFill>
                  <a:srgbClr val="E651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THREATS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4773168" y="3401568"/>
            <a:ext cx="4142232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Gemini 3.1 Pro closing benchmark gaps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GPT-5 family holds dominant developer mindshare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Open-source models undercutting significantly on price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0" y="4956048"/>
            <a:ext cx="91440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Defenders, LLC  |  AI SWOT Analysis 2026</a:t>
            </a:r>
            <a:endParaRPr lang="en-US" sz="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68680"/>
          </a:xfrm>
          <a:prstGeom prst="rect">
            <a:avLst/>
          </a:prstGeom>
          <a:solidFill>
            <a:srgbClr val="0B1E3D"/>
          </a:solidFill>
          <a:ln w="12700">
            <a:solidFill>
              <a:srgbClr val="0B1E3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201168" cy="86868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20040" y="45720"/>
            <a:ext cx="6400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GPT-5.4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320040" y="475488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OpenAI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5943600" y="274320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spc="400" kern="0" dirty="0">
                <a:solidFill>
                  <a:srgbClr val="8A9A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SWOT ANALYSIS · 2026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137160" y="960120"/>
            <a:ext cx="4343400" cy="1920240"/>
          </a:xfrm>
          <a:prstGeom prst="rect">
            <a:avLst/>
          </a:prstGeom>
          <a:solidFill>
            <a:srgbClr val="E8F5E9"/>
          </a:solidFill>
          <a:ln w="6350">
            <a:solidFill>
              <a:srgbClr val="DDDDDD"/>
            </a:solidFill>
            <a:prstDash val="solid"/>
          </a:ln>
          <a:effectLst>
            <a:outerShdw sx="100000" sy="100000" kx="0" ky="0" algn="bl" rotWithShape="0" blurRad="50800" dist="12700" dir="8100000">
              <a:srgbClr val="000000">
                <a:alpha val="6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137160" y="960120"/>
            <a:ext cx="64008" cy="1920240"/>
          </a:xfrm>
          <a:prstGeom prst="rect">
            <a:avLst/>
          </a:prstGeom>
          <a:solidFill>
            <a:srgbClr val="1B5E20"/>
          </a:solidFill>
          <a:ln w="12700">
            <a:solidFill>
              <a:srgbClr val="1B5E2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46888" y="1051560"/>
            <a:ext cx="4160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500" kern="0" dirty="0">
                <a:solidFill>
                  <a:srgbClr val="1B5E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STRENGTHS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246888" y="1344168"/>
            <a:ext cx="4142232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Largest ecosystem and developer adoption globally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Strong STEM and frontier math reasoning performance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Versatile across writing, coding, and research tasks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ChatGPT brand recognition and massive user base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4663440" y="960120"/>
            <a:ext cx="4343400" cy="1920240"/>
          </a:xfrm>
          <a:prstGeom prst="rect">
            <a:avLst/>
          </a:prstGeom>
          <a:solidFill>
            <a:srgbClr val="FFEBEE"/>
          </a:solidFill>
          <a:ln w="6350">
            <a:solidFill>
              <a:srgbClr val="DDDDDD"/>
            </a:solidFill>
            <a:prstDash val="solid"/>
          </a:ln>
          <a:effectLst>
            <a:outerShdw sx="100000" sy="100000" kx="0" ky="0" algn="bl" rotWithShape="0" blurRad="50800" dist="12700" dir="8100000">
              <a:srgbClr val="000000">
                <a:alpha val="6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663440" y="960120"/>
            <a:ext cx="64008" cy="1920240"/>
          </a:xfrm>
          <a:prstGeom prst="rect">
            <a:avLst/>
          </a:prstGeom>
          <a:solidFill>
            <a:srgbClr val="B71C1C"/>
          </a:solidFill>
          <a:ln w="12700">
            <a:solidFill>
              <a:srgbClr val="B71C1C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773168" y="1051560"/>
            <a:ext cx="4160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500" kern="0" dirty="0">
                <a:solidFill>
                  <a:srgbClr val="B7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WEAKNESSES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4773168" y="1344168"/>
            <a:ext cx="4142232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 inference cost at top capability tiers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Internal routing complexity can produce unpredictable outputs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UI and front-end code generation weaker vs Claude Opus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137160" y="3017520"/>
            <a:ext cx="4343400" cy="1920240"/>
          </a:xfrm>
          <a:prstGeom prst="rect">
            <a:avLst/>
          </a:prstGeom>
          <a:solidFill>
            <a:srgbClr val="E3F2FD"/>
          </a:solidFill>
          <a:ln w="6350">
            <a:solidFill>
              <a:srgbClr val="DDDDDD"/>
            </a:solidFill>
            <a:prstDash val="solid"/>
          </a:ln>
          <a:effectLst>
            <a:outerShdw sx="100000" sy="100000" kx="0" ky="0" algn="bl" rotWithShape="0" blurRad="50800" dist="12700" dir="8100000">
              <a:srgbClr val="000000">
                <a:alpha val="6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137160" y="3017520"/>
            <a:ext cx="64008" cy="1920240"/>
          </a:xfrm>
          <a:prstGeom prst="rect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246888" y="3108960"/>
            <a:ext cx="4160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500" kern="0" dirty="0">
                <a:solidFill>
                  <a:srgbClr val="0D47A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OPPORTUNITIES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246888" y="3401568"/>
            <a:ext cx="4142232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Codex cloud-native coding agent gaining enterprise traction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Broad API adoption across thousands of developer platforms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Memory and personalization features widely praised by users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4663440" y="3017520"/>
            <a:ext cx="4343400" cy="1920240"/>
          </a:xfrm>
          <a:prstGeom prst="rect">
            <a:avLst/>
          </a:prstGeom>
          <a:solidFill>
            <a:srgbClr val="FFF8E1"/>
          </a:solidFill>
          <a:ln w="6350">
            <a:solidFill>
              <a:srgbClr val="DDDDDD"/>
            </a:solidFill>
            <a:prstDash val="solid"/>
          </a:ln>
          <a:effectLst>
            <a:outerShdw sx="100000" sy="100000" kx="0" ky="0" algn="bl" rotWithShape="0" blurRad="50800" dist="12700" dir="8100000">
              <a:srgbClr val="000000">
                <a:alpha val="6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4663440" y="3017520"/>
            <a:ext cx="64008" cy="1920240"/>
          </a:xfrm>
          <a:prstGeom prst="rect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773168" y="3108960"/>
            <a:ext cx="4160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500" kern="0" dirty="0">
                <a:solidFill>
                  <a:srgbClr val="E651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THREATS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4773168" y="3401568"/>
            <a:ext cx="4142232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Rapid benchmark parity from Gemini and Claude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DeepSeek matching quality at far lower cost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Open-source alternatives steadily reducing vendor lock-in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0" y="4956048"/>
            <a:ext cx="91440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Defenders, LLC  |  AI SWOT Analysis 2026</a:t>
            </a:r>
            <a:endParaRPr lang="en-US" sz="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68680"/>
          </a:xfrm>
          <a:prstGeom prst="rect">
            <a:avLst/>
          </a:prstGeom>
          <a:solidFill>
            <a:srgbClr val="0B1E3D"/>
          </a:solidFill>
          <a:ln w="12700">
            <a:solidFill>
              <a:srgbClr val="0B1E3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201168" cy="86868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20040" y="45720"/>
            <a:ext cx="6400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Gemini 3.1 Pro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320040" y="475488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Google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5943600" y="274320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spc="400" kern="0" dirty="0">
                <a:solidFill>
                  <a:srgbClr val="8A9A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SWOT ANALYSIS · 2026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137160" y="960120"/>
            <a:ext cx="4343400" cy="1920240"/>
          </a:xfrm>
          <a:prstGeom prst="rect">
            <a:avLst/>
          </a:prstGeom>
          <a:solidFill>
            <a:srgbClr val="E8F5E9"/>
          </a:solidFill>
          <a:ln w="6350">
            <a:solidFill>
              <a:srgbClr val="DDDDDD"/>
            </a:solidFill>
            <a:prstDash val="solid"/>
          </a:ln>
          <a:effectLst>
            <a:outerShdw sx="100000" sy="100000" kx="0" ky="0" algn="bl" rotWithShape="0" blurRad="50800" dist="12700" dir="8100000">
              <a:srgbClr val="000000">
                <a:alpha val="6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137160" y="960120"/>
            <a:ext cx="64008" cy="1920240"/>
          </a:xfrm>
          <a:prstGeom prst="rect">
            <a:avLst/>
          </a:prstGeom>
          <a:solidFill>
            <a:srgbClr val="1B5E20"/>
          </a:solidFill>
          <a:ln w="12700">
            <a:solidFill>
              <a:srgbClr val="1B5E2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46888" y="1051560"/>
            <a:ext cx="4160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500" kern="0" dirty="0">
                <a:solidFill>
                  <a:srgbClr val="1B5E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STRENGTHS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246888" y="1344168"/>
            <a:ext cx="4142232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Leads Artificial Analysis Intelligence Index (score: 57)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Excellent multimodal capabilities across text, image, audio, video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Best-in-class value at $2/$12 per 1M tokens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Native Google Workspace and Search integration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4663440" y="960120"/>
            <a:ext cx="4343400" cy="1920240"/>
          </a:xfrm>
          <a:prstGeom prst="rect">
            <a:avLst/>
          </a:prstGeom>
          <a:solidFill>
            <a:srgbClr val="FFEBEE"/>
          </a:solidFill>
          <a:ln w="6350">
            <a:solidFill>
              <a:srgbClr val="DDDDDD"/>
            </a:solidFill>
            <a:prstDash val="solid"/>
          </a:ln>
          <a:effectLst>
            <a:outerShdw sx="100000" sy="100000" kx="0" ky="0" algn="bl" rotWithShape="0" blurRad="50800" dist="12700" dir="8100000">
              <a:srgbClr val="000000">
                <a:alpha val="6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663440" y="960120"/>
            <a:ext cx="64008" cy="1920240"/>
          </a:xfrm>
          <a:prstGeom prst="rect">
            <a:avLst/>
          </a:prstGeom>
          <a:solidFill>
            <a:srgbClr val="B71C1C"/>
          </a:solidFill>
          <a:ln w="12700">
            <a:solidFill>
              <a:srgbClr val="B71C1C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773168" y="1051560"/>
            <a:ext cx="4160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500" kern="0" dirty="0">
                <a:solidFill>
                  <a:srgbClr val="B7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WEAKNESSES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4773168" y="1344168"/>
            <a:ext cx="4142232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Coding tasks sometimes cited as weaker vs Claude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Less dominant in pure agentic workflow scenarios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Enterprise tooling maturity still trails OpenAI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137160" y="3017520"/>
            <a:ext cx="4343400" cy="1920240"/>
          </a:xfrm>
          <a:prstGeom prst="rect">
            <a:avLst/>
          </a:prstGeom>
          <a:solidFill>
            <a:srgbClr val="E3F2FD"/>
          </a:solidFill>
          <a:ln w="6350">
            <a:solidFill>
              <a:srgbClr val="DDDDDD"/>
            </a:solidFill>
            <a:prstDash val="solid"/>
          </a:ln>
          <a:effectLst>
            <a:outerShdw sx="100000" sy="100000" kx="0" ky="0" algn="bl" rotWithShape="0" blurRad="50800" dist="12700" dir="8100000">
              <a:srgbClr val="000000">
                <a:alpha val="6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137160" y="3017520"/>
            <a:ext cx="64008" cy="1920240"/>
          </a:xfrm>
          <a:prstGeom prst="rect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246888" y="3108960"/>
            <a:ext cx="4160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500" kern="0" dirty="0">
                <a:solidFill>
                  <a:srgbClr val="0D47A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OPPORTUNITIES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246888" y="3401568"/>
            <a:ext cx="4142232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Context caching (75% off) ideal for high-volume enterprise use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Veo 3.1 video leadership opening media and content markets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Large codebase analysis using 1M token context window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4663440" y="3017520"/>
            <a:ext cx="4343400" cy="1920240"/>
          </a:xfrm>
          <a:prstGeom prst="rect">
            <a:avLst/>
          </a:prstGeom>
          <a:solidFill>
            <a:srgbClr val="FFF8E1"/>
          </a:solidFill>
          <a:ln w="6350">
            <a:solidFill>
              <a:srgbClr val="DDDDDD"/>
            </a:solidFill>
            <a:prstDash val="solid"/>
          </a:ln>
          <a:effectLst>
            <a:outerShdw sx="100000" sy="100000" kx="0" ky="0" algn="bl" rotWithShape="0" blurRad="50800" dist="12700" dir="8100000">
              <a:srgbClr val="000000">
                <a:alpha val="6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4663440" y="3017520"/>
            <a:ext cx="64008" cy="1920240"/>
          </a:xfrm>
          <a:prstGeom prst="rect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773168" y="3108960"/>
            <a:ext cx="4160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500" kern="0" dirty="0">
                <a:solidFill>
                  <a:srgbClr val="E651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THREATS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4773168" y="3401568"/>
            <a:ext cx="4142232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Claude dominates coding benchmark perception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ChatGPT entrenched in consumer and developer habits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Regulatory scrutiny of Google's data practices increasing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0" y="4956048"/>
            <a:ext cx="91440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Defenders, LLC  |  AI SWOT Analysis 2026</a:t>
            </a:r>
            <a:endParaRPr lang="en-US" sz="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68680"/>
          </a:xfrm>
          <a:prstGeom prst="rect">
            <a:avLst/>
          </a:prstGeom>
          <a:solidFill>
            <a:srgbClr val="0B1E3D"/>
          </a:solidFill>
          <a:ln w="12700">
            <a:solidFill>
              <a:srgbClr val="0B1E3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201168" cy="86868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20040" y="45720"/>
            <a:ext cx="6400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Grok 4.1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320040" y="475488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xAI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5943600" y="274320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spc="400" kern="0" dirty="0">
                <a:solidFill>
                  <a:srgbClr val="8A9A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SWOT ANALYSIS · 2026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137160" y="960120"/>
            <a:ext cx="4343400" cy="1920240"/>
          </a:xfrm>
          <a:prstGeom prst="rect">
            <a:avLst/>
          </a:prstGeom>
          <a:solidFill>
            <a:srgbClr val="E8F5E9"/>
          </a:solidFill>
          <a:ln w="6350">
            <a:solidFill>
              <a:srgbClr val="DDDDDD"/>
            </a:solidFill>
            <a:prstDash val="solid"/>
          </a:ln>
          <a:effectLst>
            <a:outerShdw sx="100000" sy="100000" kx="0" ky="0" algn="bl" rotWithShape="0" blurRad="50800" dist="12700" dir="8100000">
              <a:srgbClr val="000000">
                <a:alpha val="6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137160" y="960120"/>
            <a:ext cx="64008" cy="1920240"/>
          </a:xfrm>
          <a:prstGeom prst="rect">
            <a:avLst/>
          </a:prstGeom>
          <a:solidFill>
            <a:srgbClr val="1B5E20"/>
          </a:solidFill>
          <a:ln w="12700">
            <a:solidFill>
              <a:srgbClr val="1B5E2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46888" y="1051560"/>
            <a:ext cx="4160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500" kern="0" dirty="0">
                <a:solidFill>
                  <a:srgbClr val="1B5E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STRENGTHS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246888" y="1344168"/>
            <a:ext cx="4142232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Real-time X/social media data integration — unique advantage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2M token context window at aggressive pricing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Strong reasoning rankings on LM Arena benchmarks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Compelling price-to-context ratio ($0.20/$0.50 per 1M tokens)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4663440" y="960120"/>
            <a:ext cx="4343400" cy="1920240"/>
          </a:xfrm>
          <a:prstGeom prst="rect">
            <a:avLst/>
          </a:prstGeom>
          <a:solidFill>
            <a:srgbClr val="FFEBEE"/>
          </a:solidFill>
          <a:ln w="6350">
            <a:solidFill>
              <a:srgbClr val="DDDDDD"/>
            </a:solidFill>
            <a:prstDash val="solid"/>
          </a:ln>
          <a:effectLst>
            <a:outerShdw sx="100000" sy="100000" kx="0" ky="0" algn="bl" rotWithShape="0" blurRad="50800" dist="12700" dir="8100000">
              <a:srgbClr val="000000">
                <a:alpha val="6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663440" y="960120"/>
            <a:ext cx="64008" cy="1920240"/>
          </a:xfrm>
          <a:prstGeom prst="rect">
            <a:avLst/>
          </a:prstGeom>
          <a:solidFill>
            <a:srgbClr val="B71C1C"/>
          </a:solidFill>
          <a:ln w="12700">
            <a:solidFill>
              <a:srgbClr val="B71C1C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773168" y="1051560"/>
            <a:ext cx="4160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500" kern="0" dirty="0">
                <a:solidFill>
                  <a:srgbClr val="B7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WEAKNESSES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4773168" y="1344168"/>
            <a:ext cx="4142232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Enterprise compliance documentation is immature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Less suitable for safety-critical regulated deployments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Smaller ecosystem vs OpenAI, Google, Anthropic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137160" y="3017520"/>
            <a:ext cx="4343400" cy="1920240"/>
          </a:xfrm>
          <a:prstGeom prst="rect">
            <a:avLst/>
          </a:prstGeom>
          <a:solidFill>
            <a:srgbClr val="E3F2FD"/>
          </a:solidFill>
          <a:ln w="6350">
            <a:solidFill>
              <a:srgbClr val="DDDDDD"/>
            </a:solidFill>
            <a:prstDash val="solid"/>
          </a:ln>
          <a:effectLst>
            <a:outerShdw sx="100000" sy="100000" kx="0" ky="0" algn="bl" rotWithShape="0" blurRad="50800" dist="12700" dir="8100000">
              <a:srgbClr val="000000">
                <a:alpha val="6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137160" y="3017520"/>
            <a:ext cx="64008" cy="1920240"/>
          </a:xfrm>
          <a:prstGeom prst="rect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246888" y="3108960"/>
            <a:ext cx="4160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500" kern="0" dirty="0">
                <a:solidFill>
                  <a:srgbClr val="0D47A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OPPORTUNITIES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246888" y="3401568"/>
            <a:ext cx="4142232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SuperGrok subscription growing user base steadily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Real-time data advantage for news and research workflows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xAI going public boosts investment and market visibility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4663440" y="3017520"/>
            <a:ext cx="4343400" cy="1920240"/>
          </a:xfrm>
          <a:prstGeom prst="rect">
            <a:avLst/>
          </a:prstGeom>
          <a:solidFill>
            <a:srgbClr val="FFF8E1"/>
          </a:solidFill>
          <a:ln w="6350">
            <a:solidFill>
              <a:srgbClr val="DDDDDD"/>
            </a:solidFill>
            <a:prstDash val="solid"/>
          </a:ln>
          <a:effectLst>
            <a:outerShdw sx="100000" sy="100000" kx="0" ky="0" algn="bl" rotWithShape="0" blurRad="50800" dist="12700" dir="8100000">
              <a:srgbClr val="000000">
                <a:alpha val="6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4663440" y="3017520"/>
            <a:ext cx="64008" cy="1920240"/>
          </a:xfrm>
          <a:prstGeom prst="rect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773168" y="3108960"/>
            <a:ext cx="4160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500" kern="0" dirty="0">
                <a:solidFill>
                  <a:srgbClr val="E651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THREATS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4773168" y="3401568"/>
            <a:ext cx="4142232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Perplexity specializes in real-time search and competes directly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Reputational risk tied to Elon Musk brand perception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Established players rapidly adding live data capabilities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0" y="4956048"/>
            <a:ext cx="91440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Defenders, LLC  |  AI SWOT Analysis 2026</a:t>
            </a:r>
            <a:endParaRPr lang="en-US" sz="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68680"/>
          </a:xfrm>
          <a:prstGeom prst="rect">
            <a:avLst/>
          </a:prstGeom>
          <a:solidFill>
            <a:srgbClr val="0B1E3D"/>
          </a:solidFill>
          <a:ln w="12700">
            <a:solidFill>
              <a:srgbClr val="0B1E3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201168" cy="86868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20040" y="45720"/>
            <a:ext cx="6400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Llama 4 Maverick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320040" y="475488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Meta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5943600" y="274320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spc="400" kern="0" dirty="0">
                <a:solidFill>
                  <a:srgbClr val="8A9A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SWOT ANALYSIS · 2026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137160" y="960120"/>
            <a:ext cx="4343400" cy="1920240"/>
          </a:xfrm>
          <a:prstGeom prst="rect">
            <a:avLst/>
          </a:prstGeom>
          <a:solidFill>
            <a:srgbClr val="E8F5E9"/>
          </a:solidFill>
          <a:ln w="6350">
            <a:solidFill>
              <a:srgbClr val="DDDDDD"/>
            </a:solidFill>
            <a:prstDash val="solid"/>
          </a:ln>
          <a:effectLst>
            <a:outerShdw sx="100000" sy="100000" kx="0" ky="0" algn="bl" rotWithShape="0" blurRad="50800" dist="12700" dir="8100000">
              <a:srgbClr val="000000">
                <a:alpha val="6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137160" y="960120"/>
            <a:ext cx="64008" cy="1920240"/>
          </a:xfrm>
          <a:prstGeom prst="rect">
            <a:avLst/>
          </a:prstGeom>
          <a:solidFill>
            <a:srgbClr val="1B5E20"/>
          </a:solidFill>
          <a:ln w="12700">
            <a:solidFill>
              <a:srgbClr val="1B5E2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46888" y="1051560"/>
            <a:ext cx="4160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500" kern="0" dirty="0">
                <a:solidFill>
                  <a:srgbClr val="1B5E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STRENGTHS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246888" y="1344168"/>
            <a:ext cx="4142232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Industry-leading 10M token context window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Fully open-source — self-hostable and customizable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Strong benchmark performance vs closed models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per-token cost for self-hosted deployments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4663440" y="960120"/>
            <a:ext cx="4343400" cy="1920240"/>
          </a:xfrm>
          <a:prstGeom prst="rect">
            <a:avLst/>
          </a:prstGeom>
          <a:solidFill>
            <a:srgbClr val="FFEBEE"/>
          </a:solidFill>
          <a:ln w="6350">
            <a:solidFill>
              <a:srgbClr val="DDDDDD"/>
            </a:solidFill>
            <a:prstDash val="solid"/>
          </a:ln>
          <a:effectLst>
            <a:outerShdw sx="100000" sy="100000" kx="0" ky="0" algn="bl" rotWithShape="0" blurRad="50800" dist="12700" dir="8100000">
              <a:srgbClr val="000000">
                <a:alpha val="6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663440" y="960120"/>
            <a:ext cx="64008" cy="1920240"/>
          </a:xfrm>
          <a:prstGeom prst="rect">
            <a:avLst/>
          </a:prstGeom>
          <a:solidFill>
            <a:srgbClr val="B71C1C"/>
          </a:solidFill>
          <a:ln w="12700">
            <a:solidFill>
              <a:srgbClr val="B71C1C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773168" y="1051560"/>
            <a:ext cx="4160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500" kern="0" dirty="0">
                <a:solidFill>
                  <a:srgbClr val="B7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WEAKNESSES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4773168" y="1344168"/>
            <a:ext cx="4142232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Requires significant infrastructure to self-host at scale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managed safety guarantees or enterprise SLA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Fine-tuning expertise needed to achieve best results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137160" y="3017520"/>
            <a:ext cx="4343400" cy="1920240"/>
          </a:xfrm>
          <a:prstGeom prst="rect">
            <a:avLst/>
          </a:prstGeom>
          <a:solidFill>
            <a:srgbClr val="E3F2FD"/>
          </a:solidFill>
          <a:ln w="6350">
            <a:solidFill>
              <a:srgbClr val="DDDDDD"/>
            </a:solidFill>
            <a:prstDash val="solid"/>
          </a:ln>
          <a:effectLst>
            <a:outerShdw sx="100000" sy="100000" kx="0" ky="0" algn="bl" rotWithShape="0" blurRad="50800" dist="12700" dir="8100000">
              <a:srgbClr val="000000">
                <a:alpha val="6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137160" y="3017520"/>
            <a:ext cx="64008" cy="1920240"/>
          </a:xfrm>
          <a:prstGeom prst="rect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246888" y="3108960"/>
            <a:ext cx="4160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500" kern="0" dirty="0">
                <a:solidFill>
                  <a:srgbClr val="0D47A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OPPORTUNITIES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246888" y="3401568"/>
            <a:ext cx="4142232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Regulated industries requiring on-premises AI deployment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Strong research and academic community adoption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 enterprise deployments without vendor lock-in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4663440" y="3017520"/>
            <a:ext cx="4343400" cy="1920240"/>
          </a:xfrm>
          <a:prstGeom prst="rect">
            <a:avLst/>
          </a:prstGeom>
          <a:solidFill>
            <a:srgbClr val="FFF8E1"/>
          </a:solidFill>
          <a:ln w="6350">
            <a:solidFill>
              <a:srgbClr val="DDDDDD"/>
            </a:solidFill>
            <a:prstDash val="solid"/>
          </a:ln>
          <a:effectLst>
            <a:outerShdw sx="100000" sy="100000" kx="0" ky="0" algn="bl" rotWithShape="0" blurRad="50800" dist="12700" dir="8100000">
              <a:srgbClr val="000000">
                <a:alpha val="6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4663440" y="3017520"/>
            <a:ext cx="64008" cy="1920240"/>
          </a:xfrm>
          <a:prstGeom prst="rect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773168" y="3108960"/>
            <a:ext cx="4160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500" kern="0" dirty="0">
                <a:solidFill>
                  <a:srgbClr val="E651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THREATS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4773168" y="3401568"/>
            <a:ext cx="4142232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Chinese open-source models (Qwen, DeepSeek) competing directly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Closed models adding flexible self-deployment options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Safety liability questions for open-weight model releases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0" y="4956048"/>
            <a:ext cx="91440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Defenders, LLC  |  AI SWOT Analysis 2026</a:t>
            </a:r>
            <a:endParaRPr lang="en-US" sz="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68680"/>
          </a:xfrm>
          <a:prstGeom prst="rect">
            <a:avLst/>
          </a:prstGeom>
          <a:solidFill>
            <a:srgbClr val="0B1E3D"/>
          </a:solidFill>
          <a:ln w="12700">
            <a:solidFill>
              <a:srgbClr val="0B1E3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201168" cy="86868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20040" y="45720"/>
            <a:ext cx="6400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DeepSeek V3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320040" y="475488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DeepSeek (China)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5943600" y="274320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spc="400" kern="0" dirty="0">
                <a:solidFill>
                  <a:srgbClr val="8A9A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SWOT ANALYSIS · 2026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137160" y="960120"/>
            <a:ext cx="4343400" cy="1920240"/>
          </a:xfrm>
          <a:prstGeom prst="rect">
            <a:avLst/>
          </a:prstGeom>
          <a:solidFill>
            <a:srgbClr val="E8F5E9"/>
          </a:solidFill>
          <a:ln w="6350">
            <a:solidFill>
              <a:srgbClr val="DDDDDD"/>
            </a:solidFill>
            <a:prstDash val="solid"/>
          </a:ln>
          <a:effectLst>
            <a:outerShdw sx="100000" sy="100000" kx="0" ky="0" algn="bl" rotWithShape="0" blurRad="50800" dist="12700" dir="8100000">
              <a:srgbClr val="000000">
                <a:alpha val="6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137160" y="960120"/>
            <a:ext cx="64008" cy="1920240"/>
          </a:xfrm>
          <a:prstGeom prst="rect">
            <a:avLst/>
          </a:prstGeom>
          <a:solidFill>
            <a:srgbClr val="1B5E20"/>
          </a:solidFill>
          <a:ln w="12700">
            <a:solidFill>
              <a:srgbClr val="1B5E2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46888" y="1051560"/>
            <a:ext cx="4160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500" kern="0" dirty="0">
                <a:solidFill>
                  <a:srgbClr val="1B5E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STRENGTHS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246888" y="1344168"/>
            <a:ext cx="4142232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Matches GPT-5 benchmarks at ~30x lower cost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 DeepThink reasoning mode available to all users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Open-source foundation allows full customization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Rapidly closing capability gap with frontier Western models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4663440" y="960120"/>
            <a:ext cx="4343400" cy="1920240"/>
          </a:xfrm>
          <a:prstGeom prst="rect">
            <a:avLst/>
          </a:prstGeom>
          <a:solidFill>
            <a:srgbClr val="FFEBEE"/>
          </a:solidFill>
          <a:ln w="6350">
            <a:solidFill>
              <a:srgbClr val="DDDDDD"/>
            </a:solidFill>
            <a:prstDash val="solid"/>
          </a:ln>
          <a:effectLst>
            <a:outerShdw sx="100000" sy="100000" kx="0" ky="0" algn="bl" rotWithShape="0" blurRad="50800" dist="12700" dir="8100000">
              <a:srgbClr val="000000">
                <a:alpha val="6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663440" y="960120"/>
            <a:ext cx="64008" cy="1920240"/>
          </a:xfrm>
          <a:prstGeom prst="rect">
            <a:avLst/>
          </a:prstGeom>
          <a:solidFill>
            <a:srgbClr val="B71C1C"/>
          </a:solidFill>
          <a:ln w="12700">
            <a:solidFill>
              <a:srgbClr val="B71C1C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773168" y="1051560"/>
            <a:ext cx="4160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500" kern="0" dirty="0">
                <a:solidFill>
                  <a:srgbClr val="B7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WEAKNESSES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4773168" y="1344168"/>
            <a:ext cx="4142232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sovereignty and geopolitical trust concerns significant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Less mature enterprise tooling and support infrastructure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Chinese regulation exposure limits use in some markets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137160" y="3017520"/>
            <a:ext cx="4343400" cy="1920240"/>
          </a:xfrm>
          <a:prstGeom prst="rect">
            <a:avLst/>
          </a:prstGeom>
          <a:solidFill>
            <a:srgbClr val="E3F2FD"/>
          </a:solidFill>
          <a:ln w="6350">
            <a:solidFill>
              <a:srgbClr val="DDDDDD"/>
            </a:solidFill>
            <a:prstDash val="solid"/>
          </a:ln>
          <a:effectLst>
            <a:outerShdw sx="100000" sy="100000" kx="0" ky="0" algn="bl" rotWithShape="0" blurRad="50800" dist="12700" dir="8100000">
              <a:srgbClr val="000000">
                <a:alpha val="6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137160" y="3017520"/>
            <a:ext cx="64008" cy="1920240"/>
          </a:xfrm>
          <a:prstGeom prst="rect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246888" y="3108960"/>
            <a:ext cx="4160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500" kern="0" dirty="0">
                <a:solidFill>
                  <a:srgbClr val="0D47A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OPPORTUNITIES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246888" y="3401568"/>
            <a:ext cx="4142232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Massive cost advantage for high-volume production workloads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Open-weight DeepSeek-R1 strong for academic research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Budget-sensitive SMBs and startups adopting at high rate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4663440" y="3017520"/>
            <a:ext cx="4343400" cy="1920240"/>
          </a:xfrm>
          <a:prstGeom prst="rect">
            <a:avLst/>
          </a:prstGeom>
          <a:solidFill>
            <a:srgbClr val="FFF8E1"/>
          </a:solidFill>
          <a:ln w="6350">
            <a:solidFill>
              <a:srgbClr val="DDDDDD"/>
            </a:solidFill>
            <a:prstDash val="solid"/>
          </a:ln>
          <a:effectLst>
            <a:outerShdw sx="100000" sy="100000" kx="0" ky="0" algn="bl" rotWithShape="0" blurRad="50800" dist="12700" dir="8100000">
              <a:srgbClr val="000000">
                <a:alpha val="6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4663440" y="3017520"/>
            <a:ext cx="64008" cy="1920240"/>
          </a:xfrm>
          <a:prstGeom prst="rect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773168" y="3108960"/>
            <a:ext cx="4160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500" kern="0" dirty="0">
                <a:solidFill>
                  <a:srgbClr val="E651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THREATS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4773168" y="3401568"/>
            <a:ext cx="4142232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Western regulatory scrutiny on Chinese AI increasing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OpenAI and Anthropic cutting prices in competitive response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Security audits may expose vulnerabilities in open weights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0" y="4956048"/>
            <a:ext cx="91440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Defenders, LLC  |  AI SWOT Analysis 2026</a:t>
            </a:r>
            <a:endParaRPr lang="en-US" sz="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5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68680"/>
          </a:xfrm>
          <a:prstGeom prst="rect">
            <a:avLst/>
          </a:prstGeom>
          <a:solidFill>
            <a:srgbClr val="0B1E3D"/>
          </a:solidFill>
          <a:ln w="12700">
            <a:solidFill>
              <a:srgbClr val="0B1E3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201168" cy="86868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20040" y="45720"/>
            <a:ext cx="6400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Mistral Large 3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320040" y="475488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Mistral AI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5943600" y="274320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spc="400" kern="0" dirty="0">
                <a:solidFill>
                  <a:srgbClr val="8A9A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SWOT ANALYSIS · 2026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137160" y="960120"/>
            <a:ext cx="4343400" cy="1920240"/>
          </a:xfrm>
          <a:prstGeom prst="rect">
            <a:avLst/>
          </a:prstGeom>
          <a:solidFill>
            <a:srgbClr val="E8F5E9"/>
          </a:solidFill>
          <a:ln w="6350">
            <a:solidFill>
              <a:srgbClr val="DDDDDD"/>
            </a:solidFill>
            <a:prstDash val="solid"/>
          </a:ln>
          <a:effectLst>
            <a:outerShdw sx="100000" sy="100000" kx="0" ky="0" algn="bl" rotWithShape="0" blurRad="50800" dist="12700" dir="8100000">
              <a:srgbClr val="000000">
                <a:alpha val="6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137160" y="960120"/>
            <a:ext cx="64008" cy="1920240"/>
          </a:xfrm>
          <a:prstGeom prst="rect">
            <a:avLst/>
          </a:prstGeom>
          <a:solidFill>
            <a:srgbClr val="1B5E20"/>
          </a:solidFill>
          <a:ln w="12700">
            <a:solidFill>
              <a:srgbClr val="1B5E2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46888" y="1051560"/>
            <a:ext cx="4160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500" kern="0" dirty="0">
                <a:solidFill>
                  <a:srgbClr val="1B5E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STRENGTHS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246888" y="1344168"/>
            <a:ext cx="4142232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Strong EU data governance and GDPR compliance posture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Competitive reasoning performance at lower cost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Open-weight models available for private deployment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Transparent, European-headquartered vendor alternative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4663440" y="960120"/>
            <a:ext cx="4343400" cy="1920240"/>
          </a:xfrm>
          <a:prstGeom prst="rect">
            <a:avLst/>
          </a:prstGeom>
          <a:solidFill>
            <a:srgbClr val="FFEBEE"/>
          </a:solidFill>
          <a:ln w="6350">
            <a:solidFill>
              <a:srgbClr val="DDDDDD"/>
            </a:solidFill>
            <a:prstDash val="solid"/>
          </a:ln>
          <a:effectLst>
            <a:outerShdw sx="100000" sy="100000" kx="0" ky="0" algn="bl" rotWithShape="0" blurRad="50800" dist="12700" dir="8100000">
              <a:srgbClr val="000000">
                <a:alpha val="6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663440" y="960120"/>
            <a:ext cx="64008" cy="1920240"/>
          </a:xfrm>
          <a:prstGeom prst="rect">
            <a:avLst/>
          </a:prstGeom>
          <a:solidFill>
            <a:srgbClr val="B71C1C"/>
          </a:solidFill>
          <a:ln w="12700">
            <a:solidFill>
              <a:srgbClr val="B71C1C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773168" y="1051560"/>
            <a:ext cx="4160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500" kern="0" dirty="0">
                <a:solidFill>
                  <a:srgbClr val="B7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WEAKNESSES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4773168" y="1344168"/>
            <a:ext cx="4142232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Benchmark scores below top US frontier models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Smaller ecosystem and fewer third-party integrations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Limited brand recognition in enterprise sales cycles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Significantly smaller R&amp;D budget vs OpenAI and Google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137160" y="3017520"/>
            <a:ext cx="4343400" cy="1920240"/>
          </a:xfrm>
          <a:prstGeom prst="rect">
            <a:avLst/>
          </a:prstGeom>
          <a:solidFill>
            <a:srgbClr val="E3F2FD"/>
          </a:solidFill>
          <a:ln w="6350">
            <a:solidFill>
              <a:srgbClr val="DDDDDD"/>
            </a:solidFill>
            <a:prstDash val="solid"/>
          </a:ln>
          <a:effectLst>
            <a:outerShdw sx="100000" sy="100000" kx="0" ky="0" algn="bl" rotWithShape="0" blurRad="50800" dist="12700" dir="8100000">
              <a:srgbClr val="000000">
                <a:alpha val="6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137160" y="3017520"/>
            <a:ext cx="64008" cy="1920240"/>
          </a:xfrm>
          <a:prstGeom prst="rect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246888" y="3108960"/>
            <a:ext cx="4160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500" kern="0" dirty="0">
                <a:solidFill>
                  <a:srgbClr val="0D47A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OPPORTUNITIES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246888" y="3401568"/>
            <a:ext cx="4142232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 AI Act creating regulatory home-field advantage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Organizations seeking non-US AI provider options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High-volume inference at competitive rates attracts large firms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4663440" y="3017520"/>
            <a:ext cx="4343400" cy="1920240"/>
          </a:xfrm>
          <a:prstGeom prst="rect">
            <a:avLst/>
          </a:prstGeom>
          <a:solidFill>
            <a:srgbClr val="FFF8E1"/>
          </a:solidFill>
          <a:ln w="6350">
            <a:solidFill>
              <a:srgbClr val="DDDDDD"/>
            </a:solidFill>
            <a:prstDash val="solid"/>
          </a:ln>
          <a:effectLst>
            <a:outerShdw sx="100000" sy="100000" kx="0" ky="0" algn="bl" rotWithShape="0" blurRad="50800" dist="12700" dir="8100000">
              <a:srgbClr val="000000">
                <a:alpha val="6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4663440" y="3017520"/>
            <a:ext cx="64008" cy="1920240"/>
          </a:xfrm>
          <a:prstGeom prst="rect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773168" y="3108960"/>
            <a:ext cx="4160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500" kern="0" dirty="0">
                <a:solidFill>
                  <a:srgbClr val="E651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THREATS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4773168" y="3401568"/>
            <a:ext cx="4142232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DeepSeek offering similar open-source value at lower cost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 frontier models aggressively narrowing the cost gap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Chinese open-source models undercutting on price and quality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0" y="4956048"/>
            <a:ext cx="91440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Defenders, LLC  |  AI SWOT Analysis 2026</a:t>
            </a:r>
            <a:endParaRPr lang="en-US" sz="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5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68680"/>
          </a:xfrm>
          <a:prstGeom prst="rect">
            <a:avLst/>
          </a:prstGeom>
          <a:solidFill>
            <a:srgbClr val="0B1E3D"/>
          </a:solidFill>
          <a:ln w="12700">
            <a:solidFill>
              <a:srgbClr val="0B1E3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201168" cy="86868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20040" y="45720"/>
            <a:ext cx="6400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Perplexity (Sonar)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320040" y="475488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Perplexity AI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5943600" y="274320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spc="400" kern="0" dirty="0">
                <a:solidFill>
                  <a:srgbClr val="8A9A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SWOT ANALYSIS · 2026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137160" y="960120"/>
            <a:ext cx="4343400" cy="1920240"/>
          </a:xfrm>
          <a:prstGeom prst="rect">
            <a:avLst/>
          </a:prstGeom>
          <a:solidFill>
            <a:srgbClr val="E8F5E9"/>
          </a:solidFill>
          <a:ln w="6350">
            <a:solidFill>
              <a:srgbClr val="DDDDDD"/>
            </a:solidFill>
            <a:prstDash val="solid"/>
          </a:ln>
          <a:effectLst>
            <a:outerShdw sx="100000" sy="100000" kx="0" ky="0" algn="bl" rotWithShape="0" blurRad="50800" dist="12700" dir="8100000">
              <a:srgbClr val="000000">
                <a:alpha val="6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137160" y="960120"/>
            <a:ext cx="64008" cy="1920240"/>
          </a:xfrm>
          <a:prstGeom prst="rect">
            <a:avLst/>
          </a:prstGeom>
          <a:solidFill>
            <a:srgbClr val="1B5E20"/>
          </a:solidFill>
          <a:ln w="12700">
            <a:solidFill>
              <a:srgbClr val="1B5E2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46888" y="1051560"/>
            <a:ext cx="4160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500" kern="0" dirty="0">
                <a:solidFill>
                  <a:srgbClr val="1B5E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STRENGTHS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246888" y="1344168"/>
            <a:ext cx="4142232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Purpose-built for real-time cited research workflows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10x faster than some competitors for search-based tasks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Automatic source citation and fact-checking built-in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 plan bundles access to leading frontier models in one hub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4663440" y="960120"/>
            <a:ext cx="4343400" cy="1920240"/>
          </a:xfrm>
          <a:prstGeom prst="rect">
            <a:avLst/>
          </a:prstGeom>
          <a:solidFill>
            <a:srgbClr val="FFEBEE"/>
          </a:solidFill>
          <a:ln w="6350">
            <a:solidFill>
              <a:srgbClr val="DDDDDD"/>
            </a:solidFill>
            <a:prstDash val="solid"/>
          </a:ln>
          <a:effectLst>
            <a:outerShdw sx="100000" sy="100000" kx="0" ky="0" algn="bl" rotWithShape="0" blurRad="50800" dist="12700" dir="8100000">
              <a:srgbClr val="000000">
                <a:alpha val="6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663440" y="960120"/>
            <a:ext cx="64008" cy="1920240"/>
          </a:xfrm>
          <a:prstGeom prst="rect">
            <a:avLst/>
          </a:prstGeom>
          <a:solidFill>
            <a:srgbClr val="B71C1C"/>
          </a:solidFill>
          <a:ln w="12700">
            <a:solidFill>
              <a:srgbClr val="B71C1C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773168" y="1051560"/>
            <a:ext cx="4160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500" kern="0" dirty="0">
                <a:solidFill>
                  <a:srgbClr val="B7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WEAKNESSES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4773168" y="1344168"/>
            <a:ext cx="4142232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a general-purpose LLM — narrow focused use case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 tier limited to 5 searches per day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 reasoning capability depends on third-party models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137160" y="3017520"/>
            <a:ext cx="4343400" cy="1920240"/>
          </a:xfrm>
          <a:prstGeom prst="rect">
            <a:avLst/>
          </a:prstGeom>
          <a:solidFill>
            <a:srgbClr val="E3F2FD"/>
          </a:solidFill>
          <a:ln w="6350">
            <a:solidFill>
              <a:srgbClr val="DDDDDD"/>
            </a:solidFill>
            <a:prstDash val="solid"/>
          </a:ln>
          <a:effectLst>
            <a:outerShdw sx="100000" sy="100000" kx="0" ky="0" algn="bl" rotWithShape="0" blurRad="50800" dist="12700" dir="8100000">
              <a:srgbClr val="000000">
                <a:alpha val="6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137160" y="3017520"/>
            <a:ext cx="64008" cy="1920240"/>
          </a:xfrm>
          <a:prstGeom prst="rect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246888" y="3108960"/>
            <a:ext cx="4160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500" kern="0" dirty="0">
                <a:solidFill>
                  <a:srgbClr val="0D47A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OPPORTUNITIES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246888" y="3401568"/>
            <a:ext cx="4142232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Research and knowledge-work market growing rapidly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Enterprise demand for verifiable, cited AI outputs rising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Expanding into broader professional productivity workflows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4663440" y="3017520"/>
            <a:ext cx="4343400" cy="1920240"/>
          </a:xfrm>
          <a:prstGeom prst="rect">
            <a:avLst/>
          </a:prstGeom>
          <a:solidFill>
            <a:srgbClr val="FFF8E1"/>
          </a:solidFill>
          <a:ln w="6350">
            <a:solidFill>
              <a:srgbClr val="DDDDDD"/>
            </a:solidFill>
            <a:prstDash val="solid"/>
          </a:ln>
          <a:effectLst>
            <a:outerShdw sx="100000" sy="100000" kx="0" ky="0" algn="bl" rotWithShape="0" blurRad="50800" dist="12700" dir="8100000">
              <a:srgbClr val="000000">
                <a:alpha val="6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4663440" y="3017520"/>
            <a:ext cx="64008" cy="1920240"/>
          </a:xfrm>
          <a:prstGeom prst="rect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773168" y="3108960"/>
            <a:ext cx="4160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500" kern="0" dirty="0">
                <a:solidFill>
                  <a:srgbClr val="E651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THREATS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4773168" y="3401568"/>
            <a:ext cx="4142232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Google Gemini with Grounding competes directly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OpenAI Deep Research mode encroaching on core use case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ChatGPT memory and search becoming increasingly capable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0" y="4956048"/>
            <a:ext cx="91440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Defenders, LLC  |  AI SWOT Analysis 2026</a:t>
            </a:r>
            <a:endParaRPr lang="en-US" sz="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 SWOT Analysis 2026</dc:title>
  <dc:subject>PptxGenJS Presentation</dc:subject>
  <dc:creator>PptxGenJS</dc:creator>
  <cp:lastModifiedBy>PptxGenJS</cp:lastModifiedBy>
  <cp:revision>1</cp:revision>
  <dcterms:created xsi:type="dcterms:W3CDTF">2026-03-15T19:19:36Z</dcterms:created>
  <dcterms:modified xsi:type="dcterms:W3CDTF">2026-03-15T19:19:36Z</dcterms:modified>
</cp:coreProperties>
</file>